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-DATA\files\Comm-Marketing\Customer%20Service%20Programs\Presentations\Data2013\QuarterlyAnnualPresentation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1"/>
          <c:order val="0"/>
          <c:tx>
            <c:strRef>
              <c:f>QuarterlyInfo!$A$6:$B$6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tx1"/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strRef>
              <c:f>QuarterlyInfo!$C$4:$G$4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Annual</c:v>
                </c:pt>
              </c:strCache>
            </c:strRef>
          </c:cat>
          <c:val>
            <c:numRef>
              <c:f>QuarterlyInfo!$C$6:$G$6</c:f>
              <c:numCache>
                <c:formatCode>General</c:formatCode>
                <c:ptCount val="5"/>
                <c:pt idx="0">
                  <c:v>4.3</c:v>
                </c:pt>
                <c:pt idx="1">
                  <c:v>4.29</c:v>
                </c:pt>
                <c:pt idx="2">
                  <c:v>4.3899999999999997</c:v>
                </c:pt>
                <c:pt idx="3">
                  <c:v>4.3</c:v>
                </c:pt>
                <c:pt idx="4">
                  <c:v>4.3199999999999985</c:v>
                </c:pt>
              </c:numCache>
            </c:numRef>
          </c:val>
        </c:ser>
        <c:ser>
          <c:idx val="2"/>
          <c:order val="1"/>
          <c:tx>
            <c:strRef>
              <c:f>QuarterlyInfo!$A$7:$B$7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strRef>
              <c:f>QuarterlyInfo!$C$4:$G$4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Annual</c:v>
                </c:pt>
              </c:strCache>
            </c:strRef>
          </c:cat>
          <c:val>
            <c:numRef>
              <c:f>QuarterlyInfo!$C$7:$G$7</c:f>
              <c:numCache>
                <c:formatCode>General</c:formatCode>
                <c:ptCount val="5"/>
                <c:pt idx="0">
                  <c:v>4.3599999999999985</c:v>
                </c:pt>
                <c:pt idx="1">
                  <c:v>4.4300000000000024</c:v>
                </c:pt>
                <c:pt idx="2">
                  <c:v>4.4800000000000004</c:v>
                </c:pt>
                <c:pt idx="3">
                  <c:v>4.3</c:v>
                </c:pt>
                <c:pt idx="4">
                  <c:v>4.3899999999999997</c:v>
                </c:pt>
              </c:numCache>
            </c:numRef>
          </c:val>
        </c:ser>
        <c:ser>
          <c:idx val="3"/>
          <c:order val="2"/>
          <c:tx>
            <c:strRef>
              <c:f>QuarterlyInfo!$A$8:$B$8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1"/>
              <c:layout>
                <c:manualLayout>
                  <c:x val="4.950495692743917E-3"/>
                  <c:y val="-7.7821011673151804E-3"/>
                </c:manualLayout>
              </c:layout>
              <c:showVal val="1"/>
            </c:dLbl>
            <c:dLbl>
              <c:idx val="3"/>
              <c:layout>
                <c:manualLayout>
                  <c:x val="4.950495692743917E-3"/>
                  <c:y val="-7.7823054219389913E-3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strRef>
              <c:f>QuarterlyInfo!$C$4:$G$4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Annual</c:v>
                </c:pt>
              </c:strCache>
            </c:strRef>
          </c:cat>
          <c:val>
            <c:numRef>
              <c:f>QuarterlyInfo!$C$8:$G$8</c:f>
              <c:numCache>
                <c:formatCode>General</c:formatCode>
                <c:ptCount val="5"/>
                <c:pt idx="0">
                  <c:v>4.38</c:v>
                </c:pt>
                <c:pt idx="1">
                  <c:v>4.2300000000000004</c:v>
                </c:pt>
                <c:pt idx="2">
                  <c:v>4.3</c:v>
                </c:pt>
                <c:pt idx="3">
                  <c:v>4.25</c:v>
                </c:pt>
                <c:pt idx="4">
                  <c:v>4.29</c:v>
                </c:pt>
              </c:numCache>
            </c:numRef>
          </c:val>
        </c:ser>
        <c:ser>
          <c:idx val="4"/>
          <c:order val="3"/>
          <c:tx>
            <c:strRef>
              <c:f>QuarterlyInfo!$A$9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c:spPr>
          <c:dLbls>
            <c:dLbl>
              <c:idx val="0"/>
              <c:layout>
                <c:manualLayout>
                  <c:x val="6.6006609236585545E-3"/>
                  <c:y val="-7.7821011673151804E-3"/>
                </c:manualLayout>
              </c:layout>
              <c:showVal val="1"/>
            </c:dLbl>
            <c:dLbl>
              <c:idx val="1"/>
              <c:layout>
                <c:manualLayout>
                  <c:x val="9.9009913854878236E-3"/>
                  <c:y val="0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val>
            <c:numRef>
              <c:f>QuarterlyInfo!$C$9:$D$9</c:f>
              <c:numCache>
                <c:formatCode>General</c:formatCode>
                <c:ptCount val="2"/>
                <c:pt idx="0">
                  <c:v>4.18</c:v>
                </c:pt>
                <c:pt idx="1">
                  <c:v>4.22</c:v>
                </c:pt>
              </c:numCache>
            </c:numRef>
          </c:val>
        </c:ser>
        <c:shape val="box"/>
        <c:axId val="82007552"/>
        <c:axId val="82450304"/>
        <c:axId val="0"/>
      </c:bar3DChart>
      <c:catAx>
        <c:axId val="82007552"/>
        <c:scaling>
          <c:orientation val="minMax"/>
        </c:scaling>
        <c:axPos val="b"/>
        <c:tickLblPos val="nextTo"/>
        <c:crossAx val="82450304"/>
        <c:crosses val="autoZero"/>
        <c:auto val="1"/>
        <c:lblAlgn val="ctr"/>
        <c:lblOffset val="100"/>
      </c:catAx>
      <c:valAx>
        <c:axId val="82450304"/>
        <c:scaling>
          <c:orientation val="minMax"/>
        </c:scaling>
        <c:axPos val="l"/>
        <c:majorGridlines/>
        <c:numFmt formatCode="General" sourceLinked="1"/>
        <c:tickLblPos val="nextTo"/>
        <c:crossAx val="82007552"/>
        <c:crosses val="autoZero"/>
        <c:crossBetween val="between"/>
      </c:valAx>
    </c:plotArea>
    <c:legend>
      <c:legendPos val="r"/>
      <c:layout/>
      <c:spPr>
        <a:ln>
          <a:noFill/>
        </a:ln>
      </c:sp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906E-3C5C-46DF-915F-ED722BAE6BDA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97C-F960-43F5-9D7F-AA25C09CE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906E-3C5C-46DF-915F-ED722BAE6BDA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97C-F960-43F5-9D7F-AA25C09CE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906E-3C5C-46DF-915F-ED722BAE6BDA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97C-F960-43F5-9D7F-AA25C09CE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906E-3C5C-46DF-915F-ED722BAE6BDA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97C-F960-43F5-9D7F-AA25C09CE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906E-3C5C-46DF-915F-ED722BAE6BDA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97C-F960-43F5-9D7F-AA25C09CE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906E-3C5C-46DF-915F-ED722BAE6BDA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97C-F960-43F5-9D7F-AA25C09CE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906E-3C5C-46DF-915F-ED722BAE6BDA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97C-F960-43F5-9D7F-AA25C09CE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906E-3C5C-46DF-915F-ED722BAE6BDA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97C-F960-43F5-9D7F-AA25C09CE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906E-3C5C-46DF-915F-ED722BAE6BDA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97C-F960-43F5-9D7F-AA25C09CE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906E-3C5C-46DF-915F-ED722BAE6BDA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97C-F960-43F5-9D7F-AA25C09CE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906E-3C5C-46DF-915F-ED722BAE6BDA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97C-F960-43F5-9D7F-AA25C09CE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5906E-3C5C-46DF-915F-ED722BAE6BDA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8697C-F960-43F5-9D7F-AA25C09CE8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90600" y="5334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Overall Passenger Satisfaction: Quarterly</a:t>
            </a:r>
          </a:p>
          <a:p>
            <a:pPr algn="ctr"/>
            <a:r>
              <a:rPr lang="en-US" b="1" dirty="0" smtClean="0"/>
              <a:t>Q1 2011 – Q2 2014</a:t>
            </a:r>
            <a:endParaRPr lang="en-US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533400" y="1371600"/>
          <a:ext cx="7696199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Calgary Airport Authority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chriscl</dc:creator>
  <cp:lastModifiedBy>chriscl</cp:lastModifiedBy>
  <cp:revision>1</cp:revision>
  <dcterms:created xsi:type="dcterms:W3CDTF">2014-08-25T20:55:30Z</dcterms:created>
  <dcterms:modified xsi:type="dcterms:W3CDTF">2014-08-25T20:56:33Z</dcterms:modified>
</cp:coreProperties>
</file>