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C0FDB-2FA5-4F79-B519-3AB090B949F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1322-2B3D-4E77-963B-D65CB35C4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1322-2B3D-4E77-963B-D65CB35C4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87479" y="-1"/>
            <a:ext cx="4587965" cy="6368400"/>
            <a:chOff x="1887479" y="-1"/>
            <a:chExt cx="4587965" cy="6368400"/>
          </a:xfrm>
          <a:blipFill>
            <a:blip r:embed="rId2"/>
            <a:stretch>
              <a:fillRect/>
            </a:stretch>
          </a:blipFill>
        </p:grpSpPr>
        <p:sp>
          <p:nvSpPr>
            <p:cNvPr id="18" name="Isosceles Triangle 17"/>
            <p:cNvSpPr/>
            <p:nvPr userDrawn="1"/>
          </p:nvSpPr>
          <p:spPr>
            <a:xfrm rot="5400000">
              <a:off x="2191059" y="2084013"/>
              <a:ext cx="6368399" cy="2200371"/>
            </a:xfrm>
            <a:prstGeom prst="triangle">
              <a:avLst>
                <a:gd name="adj" fmla="val 678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887479" y="0"/>
              <a:ext cx="2387595" cy="63683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3403600" y="143936"/>
            <a:ext cx="6036733" cy="163406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-2"/>
            <a:ext cx="4511393" cy="6368402"/>
            <a:chOff x="0" y="-2"/>
            <a:chExt cx="4511393" cy="6368402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550127" y="1"/>
              <a:ext cx="760895" cy="6368399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-2"/>
              <a:ext cx="1550127" cy="6141721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 rot="16200000">
              <a:off x="1184164" y="6002434"/>
              <a:ext cx="475490" cy="256437"/>
            </a:xfrm>
            <a:prstGeom prst="triangle">
              <a:avLst>
                <a:gd name="adj" fmla="val 52713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5400000">
              <a:off x="227008" y="2084012"/>
              <a:ext cx="6368399" cy="2200371"/>
            </a:xfrm>
            <a:prstGeom prst="triangle">
              <a:avLst>
                <a:gd name="adj" fmla="val 36085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28650" y="1464733"/>
            <a:ext cx="2478617" cy="23426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7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7DC854F-F7DF-4E46-BDBF-98EE272AF1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6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391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8467"/>
            <a:ext cx="7886700" cy="47836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017" y="644101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7DC854F-F7DF-4E46-BDBF-98EE272AF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Worker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4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7DC854F-F7DF-4E46-BDBF-98EE272AF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0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7DC854F-F7DF-4E46-BDBF-98EE272AF1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8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66335" y="2489203"/>
            <a:ext cx="6112933" cy="176106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96384" y="516635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liss2-Heavy"/>
                <a:ea typeface="+mj-ea"/>
                <a:cs typeface="+mj-cs"/>
              </a:rPr>
              <a:t>Thank You For Participating In The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Bliss2-Heavy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043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7DC854F-F7DF-4E46-BDBF-98EE272AF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9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7DC854F-F7DF-4E46-BDBF-98EE272AF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143936"/>
            <a:ext cx="1752600" cy="4741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80675"/>
            <a:ext cx="9144000" cy="47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0" y="6146510"/>
            <a:ext cx="1305983" cy="477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6672" y="6212117"/>
            <a:ext cx="1310640" cy="5842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148620"/>
            <a:ext cx="13123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628650" y="24817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Isosceles Triangle 31"/>
          <p:cNvSpPr/>
          <p:nvPr userDrawn="1"/>
        </p:nvSpPr>
        <p:spPr>
          <a:xfrm>
            <a:off x="1087196" y="6160162"/>
            <a:ext cx="450273" cy="22533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305983" y="6146510"/>
            <a:ext cx="230710" cy="230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419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Airside Safety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29765" y="6377220"/>
            <a:ext cx="76142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47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m/url?sa=i&amp;rct=j&amp;q=&amp;esrc=s&amp;source=images&amp;cd=&amp;ved=0ahUKEwjz8LqaxK_XAhWc3oMKHV-oD-QQjRwIBw&amp;url=https://www.pinterest.com/pin/20618110768493006/&amp;psig=AOvVaw3X6bCmdcUkbDjJ_9W2eR67&amp;ust=151024956448593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 flipV="1">
            <a:off x="8424000" y="-12659"/>
            <a:ext cx="720000" cy="720000"/>
          </a:xfrm>
          <a:prstGeom prst="rtTriangle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700000">
            <a:off x="8409595" y="49621"/>
            <a:ext cx="9842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2018</a:t>
            </a:r>
            <a:endParaRPr lang="en-US" sz="2400" b="1" cap="none" spc="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Personal Protective Equipment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Personal Protective Equipment</a:t>
            </a:r>
            <a:r>
              <a:rPr lang="en-US" b="1" dirty="0"/>
              <a:t> (PPE) </a:t>
            </a:r>
            <a:r>
              <a:rPr lang="en-US" dirty="0"/>
              <a:t>refers to any clothing or equipment that is used by a worker in order to protect them from injury or illness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959224"/>
            <a:ext cx="28575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14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Types of PPE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jobs require PPE</a:t>
            </a:r>
          </a:p>
          <a:p>
            <a:pPr marL="0" indent="0">
              <a:buNone/>
            </a:pPr>
            <a:r>
              <a:rPr lang="en-US" b="1" u="sng" dirty="0"/>
              <a:t>Always wear the appropriate PPE for the hazards that you may encounter on the job or as required: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Eye Protection			</a:t>
            </a:r>
            <a:endParaRPr lang="en-US" dirty="0" smtClean="0"/>
          </a:p>
          <a:p>
            <a:r>
              <a:rPr lang="en-US" dirty="0" smtClean="0"/>
              <a:t>Hearing Protection</a:t>
            </a:r>
          </a:p>
          <a:p>
            <a:r>
              <a:rPr lang="en-US" dirty="0" smtClean="0"/>
              <a:t>Head </a:t>
            </a:r>
            <a:r>
              <a:rPr lang="en-US" dirty="0"/>
              <a:t>Protection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530788" y="3196403"/>
            <a:ext cx="2782685" cy="1544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Hand &amp; Finger Protection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Foot Protection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387">
            <a:off x="3605091" y="3192980"/>
            <a:ext cx="2111375" cy="13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Head Protection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Construction zones, hard hats are worn because of the potential for head injury.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Situations that could cause injury when working:</a:t>
            </a:r>
          </a:p>
          <a:p>
            <a:r>
              <a:rPr lang="en-US" dirty="0" smtClean="0"/>
              <a:t>Below </a:t>
            </a:r>
            <a:r>
              <a:rPr lang="en-US" dirty="0"/>
              <a:t>other workers or machinery</a:t>
            </a:r>
          </a:p>
          <a:p>
            <a:r>
              <a:rPr lang="en-US" dirty="0"/>
              <a:t>Around or under conveyor belts</a:t>
            </a:r>
          </a:p>
          <a:p>
            <a:r>
              <a:rPr lang="en-US" dirty="0"/>
              <a:t>Around exposed energized conductors</a:t>
            </a:r>
          </a:p>
          <a:p>
            <a:r>
              <a:rPr lang="en-US" dirty="0"/>
              <a:t>Where there may be overhead obstructions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74" y="3425561"/>
            <a:ext cx="154893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veryb\AppData\Local\Microsoft\Windows\Temporary Internet Files\Content.IE5\GOCTWLD3\unbranded-construction-helmet-yellow-plast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86" y="5246702"/>
            <a:ext cx="954938" cy="8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Eye Protection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4221"/>
            <a:ext cx="7886700" cy="32479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Canada:</a:t>
            </a:r>
          </a:p>
          <a:p>
            <a:r>
              <a:rPr lang="en-US" dirty="0"/>
              <a:t>700 Canadian workers sustain eye injuries every day on the job due to improper eye protection, resulting in lost time.</a:t>
            </a:r>
          </a:p>
          <a:p>
            <a:r>
              <a:rPr lang="en-US" dirty="0"/>
              <a:t>It is estimated that 90% of these injuries could be prevented with proper eye wear.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817" y="2000687"/>
            <a:ext cx="2911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3200" b="1" dirty="0">
                <a:ln w="12700" cmpd="sng">
                  <a:solidFill>
                    <a:srgbClr val="A5D028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DID YOU KNOW?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45" y="1579272"/>
            <a:ext cx="1539404" cy="142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4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Eye Protection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80" y="1859635"/>
            <a:ext cx="1790613" cy="1277304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05833"/>
            <a:ext cx="1544597" cy="1027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96" y="3341446"/>
            <a:ext cx="207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Safety Goggles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4986" y="241528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Face Mask / Respirator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36" y="3429841"/>
            <a:ext cx="1562100" cy="160431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03" y="2020036"/>
            <a:ext cx="2165684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14183" y="3717267"/>
            <a:ext cx="239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Safety Glasses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Eye Protection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Activities associated with wearing the appropriate level </a:t>
            </a:r>
            <a:r>
              <a:rPr lang="en-US" b="1" u="sng" dirty="0" smtClean="0"/>
              <a:t>of </a:t>
            </a:r>
            <a:r>
              <a:rPr lang="en-US" b="1" u="sng" dirty="0"/>
              <a:t>eye protection:</a:t>
            </a:r>
          </a:p>
          <a:p>
            <a:r>
              <a:rPr lang="en-US" dirty="0"/>
              <a:t>Welding, cutting, and </a:t>
            </a:r>
            <a:r>
              <a:rPr lang="en-US" dirty="0" smtClean="0"/>
              <a:t>brazing</a:t>
            </a:r>
          </a:p>
          <a:p>
            <a:r>
              <a:rPr lang="en-US" dirty="0" smtClean="0"/>
              <a:t>Sawing</a:t>
            </a:r>
            <a:r>
              <a:rPr lang="en-US" dirty="0"/>
              <a:t>, </a:t>
            </a:r>
            <a:r>
              <a:rPr lang="en-US" dirty="0" smtClean="0"/>
              <a:t>grinding</a:t>
            </a:r>
          </a:p>
          <a:p>
            <a:r>
              <a:rPr lang="en-US" dirty="0" smtClean="0"/>
              <a:t>Spray painting</a:t>
            </a:r>
          </a:p>
          <a:p>
            <a:r>
              <a:rPr lang="en-US" dirty="0" smtClean="0"/>
              <a:t>Dusty environments</a:t>
            </a:r>
          </a:p>
          <a:p>
            <a:r>
              <a:rPr lang="en-US" dirty="0" smtClean="0"/>
              <a:t>Chemical </a:t>
            </a:r>
            <a:r>
              <a:rPr lang="en-US" dirty="0"/>
              <a:t>gases, </a:t>
            </a:r>
            <a:r>
              <a:rPr lang="en-US" dirty="0" err="1" smtClean="0"/>
              <a:t>vapours</a:t>
            </a:r>
            <a:r>
              <a:rPr lang="en-US" dirty="0"/>
              <a:t>, or </a:t>
            </a:r>
            <a:r>
              <a:rPr lang="en-US" dirty="0" smtClean="0"/>
              <a:t>liquids</a:t>
            </a:r>
          </a:p>
          <a:p>
            <a:r>
              <a:rPr lang="en-US" dirty="0" smtClean="0"/>
              <a:t>Sunlight </a:t>
            </a:r>
            <a:r>
              <a:rPr lang="en-US" dirty="0"/>
              <a:t>or Harmful Light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16" y="2155728"/>
            <a:ext cx="1812758" cy="181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1231894">
            <a:off x="6301012" y="2332200"/>
            <a:ext cx="156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i="1" dirty="0" smtClean="0">
                <a:solidFill>
                  <a:prstClr val="black"/>
                </a:solidFill>
                <a:latin typeface="Candara"/>
              </a:rPr>
              <a:t>Note:  See your supervisor for job specific eyewear</a:t>
            </a:r>
            <a:r>
              <a:rPr lang="en-US" i="1" dirty="0" smtClean="0">
                <a:solidFill>
                  <a:prstClr val="black"/>
                </a:solidFill>
                <a:latin typeface="Candara"/>
              </a:rPr>
              <a:t>.</a:t>
            </a:r>
            <a:endParaRPr lang="en-US" i="1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349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Hearing Protection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1937" y="2175029"/>
            <a:ext cx="4453413" cy="3887104"/>
          </a:xfrm>
        </p:spPr>
        <p:txBody>
          <a:bodyPr/>
          <a:lstStyle/>
          <a:p>
            <a:r>
              <a:rPr lang="en-US" sz="2400" b="1" dirty="0"/>
              <a:t>HEARING LOSS PREVENTION:</a:t>
            </a:r>
            <a:r>
              <a:rPr lang="en-US" sz="2400" dirty="0"/>
              <a:t>  You don’t know what you’ve lost until it’s gone!</a:t>
            </a:r>
          </a:p>
          <a:p>
            <a:r>
              <a:rPr lang="en-US" sz="2400" dirty="0"/>
              <a:t>Sound levels of a jet engine range from 120dB – 140 dB!</a:t>
            </a:r>
          </a:p>
          <a:p>
            <a:r>
              <a:rPr lang="en-US" sz="2400" dirty="0"/>
              <a:t>To get the full benefit of hearing protection, they should be worn wherever noise hazards are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6" y="1187686"/>
            <a:ext cx="3433287" cy="4965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36920" y="1393009"/>
            <a:ext cx="4803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rgbClr val="A5D028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CAN YOU HEAR ME NOW?</a:t>
            </a:r>
            <a:endParaRPr lang="en-US" sz="3200" b="1" dirty="0">
              <a:ln w="12700" cmpd="sng">
                <a:solidFill>
                  <a:srgbClr val="A5D028"/>
                </a:solidFill>
                <a:prstDash val="solid"/>
              </a:ln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83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Hearing Protection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At the airport, there are certain areas that may require hearing protection.</a:t>
            </a:r>
          </a:p>
          <a:p>
            <a:pPr marL="0" indent="0">
              <a:buNone/>
            </a:pPr>
            <a:r>
              <a:rPr lang="en-US" sz="2400" b="1" u="sng" dirty="0"/>
              <a:t>Examples include (but not limited too): </a:t>
            </a:r>
            <a:endParaRPr lang="en-US" sz="2400" dirty="0" smtClean="0"/>
          </a:p>
          <a:p>
            <a:r>
              <a:rPr lang="en-US" sz="2400" dirty="0" smtClean="0"/>
              <a:t>Airside</a:t>
            </a:r>
            <a:endParaRPr lang="en-US" sz="2400" dirty="0"/>
          </a:p>
          <a:p>
            <a:r>
              <a:rPr lang="en-US" sz="2400" dirty="0"/>
              <a:t>Mechanical rooms</a:t>
            </a:r>
          </a:p>
          <a:p>
            <a:r>
              <a:rPr lang="en-US" sz="2400" dirty="0"/>
              <a:t>Generator rooms</a:t>
            </a:r>
          </a:p>
          <a:p>
            <a:pPr marL="0" indent="0">
              <a:buNone/>
            </a:pPr>
            <a:r>
              <a:rPr lang="en-US" sz="2400" b="1" u="sng" dirty="0"/>
              <a:t>Wearing your hearing protection in these areas will:</a:t>
            </a:r>
          </a:p>
          <a:p>
            <a:r>
              <a:rPr lang="en-US" sz="2400" dirty="0"/>
              <a:t>Reduce the amount of noise reaching the ears</a:t>
            </a:r>
          </a:p>
          <a:p>
            <a:r>
              <a:rPr lang="en-US" sz="2400" dirty="0"/>
              <a:t>Reduce the risk from hearing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62" y="1874839"/>
            <a:ext cx="1697409" cy="17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46" y="4382558"/>
            <a:ext cx="168692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Hand &amp; Finger Protection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Gloves protect hands and forearms from:</a:t>
            </a:r>
          </a:p>
          <a:p>
            <a:r>
              <a:rPr lang="en-US" sz="2400" dirty="0"/>
              <a:t>Cuts</a:t>
            </a:r>
          </a:p>
          <a:p>
            <a:r>
              <a:rPr lang="en-US" sz="2400" dirty="0"/>
              <a:t>Abrasions</a:t>
            </a:r>
          </a:p>
          <a:p>
            <a:r>
              <a:rPr lang="en-US" sz="2400" dirty="0"/>
              <a:t>Burns</a:t>
            </a:r>
          </a:p>
          <a:p>
            <a:r>
              <a:rPr lang="en-US" sz="2400" dirty="0"/>
              <a:t>Puncture Wounds</a:t>
            </a:r>
          </a:p>
          <a:p>
            <a:r>
              <a:rPr lang="en-US" sz="2400" dirty="0"/>
              <a:t>Contact with hazardous chemicals</a:t>
            </a:r>
          </a:p>
          <a:p>
            <a:r>
              <a:rPr lang="en-US" sz="2400" dirty="0"/>
              <a:t>Some electric shocks</a:t>
            </a:r>
          </a:p>
          <a:p>
            <a:r>
              <a:rPr lang="en-US" sz="2400" dirty="0"/>
              <a:t>Blood borne pathogen diseases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ED1C24"/>
                </a:solidFill>
              </a:rPr>
              <a:t>If the job task requires wearing gloves, wear the right </a:t>
            </a:r>
            <a:r>
              <a:rPr lang="en-US" sz="2400" b="1" dirty="0" smtClean="0">
                <a:solidFill>
                  <a:srgbClr val="ED1C24"/>
                </a:solidFill>
              </a:rPr>
              <a:t>gloves </a:t>
            </a:r>
            <a:r>
              <a:rPr lang="en-US" sz="2400" b="1" dirty="0">
                <a:solidFill>
                  <a:srgbClr val="ED1C24"/>
                </a:solidFill>
              </a:rPr>
              <a:t>for the right job!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47" y="1741574"/>
            <a:ext cx="1968525" cy="19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18" y="3706473"/>
            <a:ext cx="1122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59" y="1797939"/>
            <a:ext cx="19018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97" y="3916024"/>
            <a:ext cx="11699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6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Stand out from all the rest,</a:t>
            </a:r>
            <a:br>
              <a:rPr lang="en-US" dirty="0" smtClean="0">
                <a:solidFill>
                  <a:srgbClr val="ED1C24"/>
                </a:solidFill>
              </a:rPr>
            </a:br>
            <a:r>
              <a:rPr lang="en-US" dirty="0" smtClean="0">
                <a:solidFill>
                  <a:srgbClr val="ED1C24"/>
                </a:solidFill>
              </a:rPr>
              <a:t>WEAR YOUR SAFETY VEST!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790" y="2241855"/>
            <a:ext cx="6438900" cy="2553891"/>
          </a:xfrm>
          <a:prstGeom prst="round2Diag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635000">
              <a:schemeClr val="accent1">
                <a:alpha val="3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40000"/>
                      <a:lumOff val="60000"/>
                    </a:schemeClr>
                  </a:outerShdw>
                </a:effectLst>
              </a:rPr>
              <a:t>ALL personnel are required to wear a high visibility, reflective safety vest when in certain areas.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5">
                    <a:lumMod val="40000"/>
                    <a:lumOff val="60000"/>
                  </a:schemeClr>
                </a:outerShdw>
              </a:effectLst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40000"/>
                      <a:lumOff val="60000"/>
                    </a:schemeClr>
                  </a:outerShdw>
                </a:effectLst>
              </a:rPr>
              <a:t>Here at YYC, safety vests are required whenever you are in the baggage halls or out on airside.</a:t>
            </a:r>
          </a:p>
        </p:txBody>
      </p:sp>
      <p:pic>
        <p:nvPicPr>
          <p:cNvPr id="7" name="Picture 5" descr="C:\Users\averyb\AppData\Local\Microsoft\Windows\Temporary Internet Files\Content.IE5\XMHL40VT\yellow-reflective-safety-jacket-vest-isolated-white-background-300987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82" y="2829259"/>
            <a:ext cx="1707996" cy="1707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WORKER SAFETY – “Head to Toe”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Fatigue Management,</a:t>
            </a:r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Personal Protective </a:t>
            </a:r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Equipment</a:t>
            </a:r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&amp; Winter Safety Tips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Worker Safety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368">
            <a:off x="348248" y="2465727"/>
            <a:ext cx="3676420" cy="2053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433">
            <a:off x="5251310" y="2528953"/>
            <a:ext cx="3527220" cy="2057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06" y="4210518"/>
            <a:ext cx="3514188" cy="1977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5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Foot Protection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7" y="1278467"/>
            <a:ext cx="8616779" cy="4783666"/>
          </a:xfrm>
        </p:spPr>
        <p:txBody>
          <a:bodyPr/>
          <a:lstStyle/>
          <a:p>
            <a:r>
              <a:rPr lang="en-US" dirty="0"/>
              <a:t>Safety-toed footwear is worn to prevent crushed toes when working around heavy equipment or potential falling objects</a:t>
            </a:r>
          </a:p>
          <a:p>
            <a:r>
              <a:rPr lang="en-US" dirty="0" smtClean="0"/>
              <a:t>Safety </a:t>
            </a:r>
            <a:r>
              <a:rPr lang="en-US" dirty="0"/>
              <a:t>footwear must be CSA certified (green patch)</a:t>
            </a:r>
          </a:p>
          <a:p>
            <a:r>
              <a:rPr lang="en-US" dirty="0" smtClean="0"/>
              <a:t>Safety </a:t>
            </a:r>
            <a:r>
              <a:rPr lang="en-US" dirty="0"/>
              <a:t>boots also provide protection from stepping on sharp objects and some di-electric protection</a:t>
            </a:r>
          </a:p>
          <a:p>
            <a:pPr lvl="0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Inclement weather can create slipping hazards, so be safety conscious in footwear!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17" y="4498292"/>
            <a:ext cx="1906659" cy="16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Winter Safety Tips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Starting at home</a:t>
            </a:r>
            <a:endParaRPr lang="en-US" b="1" dirty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hazards</a:t>
            </a:r>
          </a:p>
          <a:p>
            <a:pPr lvl="1"/>
            <a:r>
              <a:rPr lang="en-US" dirty="0"/>
              <a:t>Keep </a:t>
            </a:r>
            <a:r>
              <a:rPr lang="en-US" dirty="0" smtClean="0"/>
              <a:t>your </a:t>
            </a:r>
            <a:r>
              <a:rPr lang="en-US" dirty="0"/>
              <a:t>walks shoveled</a:t>
            </a:r>
          </a:p>
          <a:p>
            <a:pPr lvl="1"/>
            <a:r>
              <a:rPr lang="en-US" dirty="0"/>
              <a:t>Pay attention to ladder safety</a:t>
            </a:r>
          </a:p>
          <a:p>
            <a:pPr lvl="1"/>
            <a:r>
              <a:rPr lang="en-US" dirty="0"/>
              <a:t>Dress in layers according to conditions</a:t>
            </a:r>
          </a:p>
          <a:p>
            <a:pPr lvl="1"/>
            <a:r>
              <a:rPr lang="en-US" dirty="0"/>
              <a:t>Get your rest and stay hydrated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29" y="3733081"/>
            <a:ext cx="3025517" cy="24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Winter Safety Tips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4" y="1278467"/>
            <a:ext cx="8792232" cy="478366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On your way into work</a:t>
            </a:r>
            <a:endParaRPr lang="en-US" b="1" dirty="0"/>
          </a:p>
          <a:p>
            <a:pPr lvl="1"/>
            <a:r>
              <a:rPr lang="en-US" dirty="0"/>
              <a:t>Is your vehicle ready for winter</a:t>
            </a:r>
          </a:p>
          <a:p>
            <a:pPr lvl="1"/>
            <a:r>
              <a:rPr lang="en-US" dirty="0"/>
              <a:t>Allow more time for traveling</a:t>
            </a:r>
          </a:p>
          <a:p>
            <a:pPr lvl="1"/>
            <a:r>
              <a:rPr lang="en-US" dirty="0"/>
              <a:t>Adjust your driving habits</a:t>
            </a:r>
          </a:p>
          <a:p>
            <a:pPr lvl="1"/>
            <a:r>
              <a:rPr lang="en-US" dirty="0"/>
              <a:t>Do not be a distracted driver</a:t>
            </a:r>
          </a:p>
          <a:p>
            <a:pPr lvl="1"/>
            <a:r>
              <a:rPr lang="en-US" dirty="0"/>
              <a:t>Use three (3) points of contact</a:t>
            </a:r>
          </a:p>
          <a:p>
            <a:pPr lvl="1"/>
            <a:r>
              <a:rPr lang="en-US" dirty="0"/>
              <a:t>Follow appropriate wayfinding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pic>
        <p:nvPicPr>
          <p:cNvPr id="7" name="Picture 5" descr="Image result wey dey for winter driving distract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34" y="3426940"/>
            <a:ext cx="3809913" cy="275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166" y="1278467"/>
            <a:ext cx="2141838" cy="2141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Winter Safety Tips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4" y="1278467"/>
            <a:ext cx="8792232" cy="478366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While at work</a:t>
            </a:r>
            <a:endParaRPr lang="en-US" b="1" dirty="0"/>
          </a:p>
          <a:p>
            <a:pPr lvl="1"/>
            <a:r>
              <a:rPr lang="en-US" dirty="0" smtClean="0"/>
              <a:t>Maintain situational awareness</a:t>
            </a:r>
            <a:endParaRPr lang="en-US" dirty="0"/>
          </a:p>
          <a:p>
            <a:pPr lvl="1"/>
            <a:r>
              <a:rPr lang="en-US" dirty="0"/>
              <a:t>Watch for </a:t>
            </a:r>
            <a:r>
              <a:rPr lang="en-US" dirty="0" smtClean="0"/>
              <a:t>obstacles</a:t>
            </a:r>
          </a:p>
          <a:p>
            <a:pPr lvl="1"/>
            <a:r>
              <a:rPr lang="en-US" dirty="0" smtClean="0"/>
              <a:t>Allow more time to complete tasks</a:t>
            </a:r>
            <a:endParaRPr lang="en-US" dirty="0"/>
          </a:p>
          <a:p>
            <a:pPr lvl="1"/>
            <a:r>
              <a:rPr lang="en-US" dirty="0"/>
              <a:t>Adjusted </a:t>
            </a:r>
            <a:r>
              <a:rPr lang="en-US" dirty="0" smtClean="0"/>
              <a:t>your walking </a:t>
            </a:r>
            <a:r>
              <a:rPr lang="en-US" dirty="0"/>
              <a:t>pace </a:t>
            </a:r>
            <a:r>
              <a:rPr lang="en-US" dirty="0" smtClean="0"/>
              <a:t>and </a:t>
            </a:r>
            <a:r>
              <a:rPr lang="en-US" dirty="0"/>
              <a:t>stride</a:t>
            </a:r>
          </a:p>
          <a:p>
            <a:pPr lvl="1"/>
            <a:r>
              <a:rPr lang="en-US" dirty="0" smtClean="0"/>
              <a:t>Wear appropriate winter gear and footwear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dirty="0" smtClean="0"/>
              <a:t>maintained pathways that are well </a:t>
            </a:r>
            <a:r>
              <a:rPr lang="en-US" dirty="0"/>
              <a:t>lit, </a:t>
            </a:r>
            <a:r>
              <a:rPr lang="en-US" dirty="0" smtClean="0"/>
              <a:t>have even </a:t>
            </a:r>
            <a:r>
              <a:rPr lang="en-US" dirty="0"/>
              <a:t>surfaces, </a:t>
            </a:r>
            <a:r>
              <a:rPr lang="en-US" dirty="0" smtClean="0"/>
              <a:t>and are shoveled </a:t>
            </a:r>
            <a:r>
              <a:rPr lang="en-US" dirty="0"/>
              <a:t>and salted</a:t>
            </a:r>
          </a:p>
          <a:p>
            <a:pPr lvl="1"/>
            <a:r>
              <a:rPr lang="en-US" dirty="0" smtClean="0"/>
              <a:t>Use three </a:t>
            </a:r>
            <a:r>
              <a:rPr lang="en-US" dirty="0"/>
              <a:t>(3) points of contact (stairs, ladders, GSE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Report hazards and incidents immediately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97" y="81906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REMINDER: Safety Reporting Methods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Worker Safety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1697" y="2559905"/>
            <a:ext cx="600661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Airport Emergencies:  </a:t>
            </a:r>
          </a:p>
          <a:p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911 and then 403-735-(1300)</a:t>
            </a:r>
          </a:p>
          <a:p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Airport Non-Emergencies:  </a:t>
            </a:r>
          </a:p>
          <a:p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YYC’s Integrated Operations Centre (IOC)</a:t>
            </a:r>
          </a:p>
          <a:p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403-735-(1300)</a:t>
            </a:r>
          </a:p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5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9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Personal Fatigue 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377" y="1961965"/>
            <a:ext cx="4768973" cy="410016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Fatigue</a:t>
            </a:r>
            <a:r>
              <a:rPr lang="en-US" dirty="0"/>
              <a:t> is a state of physical or mental weariness that results in reduced alertness.  It is the result of inadequate </a:t>
            </a:r>
            <a:r>
              <a:rPr lang="en-US" i="1" dirty="0"/>
              <a:t>quantity</a:t>
            </a:r>
            <a:r>
              <a:rPr lang="en-US" dirty="0"/>
              <a:t> or </a:t>
            </a:r>
            <a:r>
              <a:rPr lang="en-US" i="1" dirty="0"/>
              <a:t>quality</a:t>
            </a:r>
            <a:r>
              <a:rPr lang="en-US" dirty="0"/>
              <a:t> of sleep.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Worker Safety</a:t>
            </a:r>
            <a:endParaRPr lang="en-US" dirty="0"/>
          </a:p>
        </p:txBody>
      </p:sp>
      <p:pic>
        <p:nvPicPr>
          <p:cNvPr id="6" name="Picture 3" descr="C:\Users\averyb\AppData\Local\Microsoft\Windows\Temporary Internet Files\Content.IE5\GOCTWLD3\slee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6" y="1961965"/>
            <a:ext cx="2531225" cy="19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</a:t>
            </a:r>
            <a:r>
              <a:rPr lang="en-US" dirty="0"/>
              <a:t>awake for 24 hours or more is equivalent to being legally too drunk to drive (Blood Alcohol Content = 0.10%)</a:t>
            </a:r>
          </a:p>
          <a:p>
            <a:r>
              <a:rPr lang="en-US" dirty="0"/>
              <a:t>Fatigue can have a negative impact on your personal health and family/social life </a:t>
            </a:r>
          </a:p>
          <a:p>
            <a:r>
              <a:rPr lang="en-US" dirty="0"/>
              <a:t>Being fatigued can make you a risk to your own safety, to your co-workers, and to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</p:spTree>
    <p:extLst>
      <p:ext uri="{BB962C8B-B14F-4D97-AF65-F5344CB8AC3E}">
        <p14:creationId xmlns:p14="http://schemas.microsoft.com/office/powerpoint/2010/main" val="16019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Personal Fatigue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73103" y="1501218"/>
            <a:ext cx="3820055" cy="269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Acute Fatigue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endParaRPr lang="en-US" sz="2200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Short term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sleep loss due to heavy physical or mental work</a:t>
            </a:r>
            <a:endParaRPr kumimoji="0" lang="en-US" sz="2200" b="1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Effects: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Short term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Reversed by sleep and relaxation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693158" y="1495954"/>
            <a:ext cx="3822192" cy="269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Chronic Fatigue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endParaRPr lang="en-US" sz="2200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Constant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severe state of tiredness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Lasts longer than 6 months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Flu-like symptoms &amp; not relived by rest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Reversed by managing symptoms with doctors </a:t>
            </a:r>
          </a:p>
          <a:p>
            <a:pPr marL="301943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2" descr="C:\Users\avneets\AppData\Local\Microsoft\Windows\Temporary Internet Files\Content.IE5\FB0R1ZCE\MC9004344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30" y="4746630"/>
            <a:ext cx="19304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5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Signs of Fatigue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Tiredness </a:t>
            </a:r>
          </a:p>
          <a:p>
            <a:r>
              <a:rPr lang="en-US" dirty="0"/>
              <a:t>Sleepiness</a:t>
            </a:r>
          </a:p>
          <a:p>
            <a:r>
              <a:rPr lang="en-US" dirty="0"/>
              <a:t>Irritability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Loss of appetite</a:t>
            </a:r>
          </a:p>
          <a:p>
            <a:r>
              <a:rPr lang="en-US" dirty="0"/>
              <a:t>Digestive problems</a:t>
            </a:r>
          </a:p>
          <a:p>
            <a:r>
              <a:rPr lang="en-US" dirty="0"/>
              <a:t>Increased susceptibility to </a:t>
            </a:r>
            <a:r>
              <a:rPr lang="en-US" dirty="0" smtClean="0"/>
              <a:t>illness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80" y="2114896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Personal Fatigue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8467"/>
            <a:ext cx="7886700" cy="9409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Fatigue has negative effects on the workplace that can lead to workplace incidents.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3863" y="2542881"/>
            <a:ext cx="3820055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Reduced: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Decision making ability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Communication skills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Productivity and performance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Reaction time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93158" y="2542881"/>
            <a:ext cx="3822192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Increased: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Tendency for risk taking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Errors in judgment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Sick time (absenteeism)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Incident rates </a:t>
            </a:r>
          </a:p>
        </p:txBody>
      </p:sp>
    </p:spTree>
    <p:extLst>
      <p:ext uri="{BB962C8B-B14F-4D97-AF65-F5344CB8AC3E}">
        <p14:creationId xmlns:p14="http://schemas.microsoft.com/office/powerpoint/2010/main" val="24189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Adopt Good Sleeping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724" y="1775533"/>
            <a:ext cx="3197625" cy="4286599"/>
          </a:xfrm>
        </p:spPr>
        <p:txBody>
          <a:bodyPr/>
          <a:lstStyle/>
          <a:p>
            <a:r>
              <a:rPr lang="en-US" sz="2400" dirty="0" smtClean="0"/>
              <a:t>Most </a:t>
            </a:r>
            <a:r>
              <a:rPr lang="en-US" sz="2400" dirty="0"/>
              <a:t>people need 7-9 hours of sleep per day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Implement </a:t>
            </a:r>
            <a:r>
              <a:rPr lang="en-US" sz="2400" dirty="0"/>
              <a:t>a regular bedtime routine and </a:t>
            </a:r>
            <a:r>
              <a:rPr lang="en-US" sz="2400" dirty="0" smtClean="0"/>
              <a:t>schedule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your shift changes, adjust your bedtime gradually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pic>
        <p:nvPicPr>
          <p:cNvPr id="6" name="Picture 3" descr="C:\Users\averyb\AppData\Local\Microsoft\Windows\Temporary Internet Files\Content.IE5\GOCTWLD3\Question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1" y="2628900"/>
            <a:ext cx="1661160" cy="2076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2273424" y="2046514"/>
            <a:ext cx="2971800" cy="1143000"/>
          </a:xfrm>
          <a:prstGeom prst="cloudCallout">
            <a:avLst>
              <a:gd name="adj1" fmla="val -48306"/>
              <a:gd name="adj2" fmla="val 40595"/>
            </a:avLst>
          </a:prstGeom>
          <a:gradFill rotWithShape="1">
            <a:gsLst>
              <a:gs pos="0">
                <a:srgbClr val="A5D028">
                  <a:tint val="96000"/>
                  <a:satMod val="120000"/>
                  <a:lumMod val="120000"/>
                </a:srgbClr>
              </a:gs>
              <a:gs pos="100000">
                <a:srgbClr val="A5D028">
                  <a:shade val="89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A5D028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What can I do to manage fatigue?  </a:t>
            </a:r>
          </a:p>
        </p:txBody>
      </p:sp>
    </p:spTree>
    <p:extLst>
      <p:ext uri="{BB962C8B-B14F-4D97-AF65-F5344CB8AC3E}">
        <p14:creationId xmlns:p14="http://schemas.microsoft.com/office/powerpoint/2010/main" val="9830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1C24"/>
                </a:solidFill>
              </a:rPr>
              <a:t>Maintain a Healthy Lifestyle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854F-F7DF-4E46-BDBF-98EE272AF1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Worker Safety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17724" y="1775533"/>
            <a:ext cx="3197625" cy="4286599"/>
          </a:xfrm>
        </p:spPr>
        <p:txBody>
          <a:bodyPr/>
          <a:lstStyle/>
          <a:p>
            <a:r>
              <a:rPr lang="en-US" sz="2400" dirty="0"/>
              <a:t>Avoid dehydration and drink plenty of fluids; at least 2 liters per day</a:t>
            </a:r>
          </a:p>
          <a:p>
            <a:r>
              <a:rPr lang="en-US" sz="2400" dirty="0"/>
              <a:t>Eat right (low-fat, high-protein foods can increase alertness) </a:t>
            </a:r>
          </a:p>
        </p:txBody>
      </p:sp>
      <p:pic>
        <p:nvPicPr>
          <p:cNvPr id="7" name="Picture 3" descr="C:\Users\averyb\AppData\Local\Microsoft\Windows\Temporary Internet Files\Content.IE5\GOCTWLD3\Question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1" y="2628900"/>
            <a:ext cx="1661160" cy="2076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273424" y="2046514"/>
            <a:ext cx="2971800" cy="1143000"/>
          </a:xfrm>
          <a:prstGeom prst="cloudCallout">
            <a:avLst>
              <a:gd name="adj1" fmla="val -48306"/>
              <a:gd name="adj2" fmla="val 40595"/>
            </a:avLst>
          </a:prstGeom>
          <a:gradFill rotWithShape="1">
            <a:gsLst>
              <a:gs pos="0">
                <a:srgbClr val="A5D028">
                  <a:tint val="96000"/>
                  <a:satMod val="120000"/>
                  <a:lumMod val="120000"/>
                </a:srgbClr>
              </a:gs>
              <a:gs pos="100000">
                <a:srgbClr val="A5D028">
                  <a:shade val="89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A5D028">
                <a:shade val="25000"/>
                <a:satMod val="18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What can I do to manage fatigue?  </a:t>
            </a:r>
          </a:p>
        </p:txBody>
      </p:sp>
    </p:spTree>
    <p:extLst>
      <p:ext uri="{BB962C8B-B14F-4D97-AF65-F5344CB8AC3E}">
        <p14:creationId xmlns:p14="http://schemas.microsoft.com/office/powerpoint/2010/main" val="2121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SW2018_2" id="{E20A7599-1868-419F-8CDF-3C88D57A0E4F}" vid="{F172351C-890E-44AC-A677-5C83BFF9A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CASW2018_2</Template>
  <TotalTime>109</TotalTime>
  <Words>1000</Words>
  <Application>Microsoft Office PowerPoint</Application>
  <PresentationFormat>On-screen Show (4:3)</PresentationFormat>
  <Paragraphs>203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Bliss2-Heavy</vt:lpstr>
      <vt:lpstr>Calibri</vt:lpstr>
      <vt:lpstr>Calibri Light</vt:lpstr>
      <vt:lpstr>Candara</vt:lpstr>
      <vt:lpstr>Symbol</vt:lpstr>
      <vt:lpstr>1_Custom Design</vt:lpstr>
      <vt:lpstr>Worker Safety</vt:lpstr>
      <vt:lpstr>WORKER SAFETY – “Head to Toe”</vt:lpstr>
      <vt:lpstr>Personal Fatigue Management</vt:lpstr>
      <vt:lpstr>DID YOU KNOW?</vt:lpstr>
      <vt:lpstr>Personal Fatigue Management</vt:lpstr>
      <vt:lpstr>Signs of Fatigue</vt:lpstr>
      <vt:lpstr>Personal Fatigue Management</vt:lpstr>
      <vt:lpstr>Adopt Good Sleeping Habits</vt:lpstr>
      <vt:lpstr>Maintain a Healthy Lifestyle</vt:lpstr>
      <vt:lpstr>Personal Protective Equipment</vt:lpstr>
      <vt:lpstr>Types of PPE</vt:lpstr>
      <vt:lpstr>Head Protection</vt:lpstr>
      <vt:lpstr>Eye Protection</vt:lpstr>
      <vt:lpstr>Eye Protection</vt:lpstr>
      <vt:lpstr>Eye Protection</vt:lpstr>
      <vt:lpstr>Hearing Protection</vt:lpstr>
      <vt:lpstr>Hearing Protection</vt:lpstr>
      <vt:lpstr>Hand &amp; Finger Protection</vt:lpstr>
      <vt:lpstr>Stand out from all the rest, WEAR YOUR SAFETY VEST!</vt:lpstr>
      <vt:lpstr>Foot Protection</vt:lpstr>
      <vt:lpstr>Winter Safety Tips</vt:lpstr>
      <vt:lpstr>Winter Safety Tips</vt:lpstr>
      <vt:lpstr>Winter Safety Tips</vt:lpstr>
      <vt:lpstr>REMINDER: Safety Reporting Methods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 Safety</dc:title>
  <dc:creator>Gavin Tan</dc:creator>
  <cp:lastModifiedBy>Jocelyn Alexander</cp:lastModifiedBy>
  <cp:revision>16</cp:revision>
  <dcterms:created xsi:type="dcterms:W3CDTF">2018-06-08T18:58:39Z</dcterms:created>
  <dcterms:modified xsi:type="dcterms:W3CDTF">2018-09-17T20:18:23Z</dcterms:modified>
</cp:coreProperties>
</file>