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  <p:sldMasterId id="2147483696" r:id="rId2"/>
  </p:sldMasterIdLst>
  <p:notesMasterIdLst>
    <p:notesMasterId r:id="rId16"/>
  </p:notesMasterIdLst>
  <p:sldIdLst>
    <p:sldId id="256" r:id="rId3"/>
    <p:sldId id="257" r:id="rId4"/>
    <p:sldId id="268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6" r:id="rId13"/>
    <p:sldId id="269" r:id="rId14"/>
    <p:sldId id="267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C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3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EC0FDB-2FA5-4F79-B519-3AB090B949FA}" type="datetimeFigureOut">
              <a:rPr lang="en-US" smtClean="0"/>
              <a:t>9/13/2018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3A1322-2B3D-4E77-963B-D65CB35C47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00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3A1322-2B3D-4E77-963B-D65CB35C47B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987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887479" y="-1"/>
            <a:ext cx="4587965" cy="6368400"/>
            <a:chOff x="1887479" y="-1"/>
            <a:chExt cx="4587965" cy="6368400"/>
          </a:xfrm>
          <a:blipFill>
            <a:blip r:embed="rId2"/>
            <a:stretch>
              <a:fillRect/>
            </a:stretch>
          </a:blipFill>
        </p:grpSpPr>
        <p:sp>
          <p:nvSpPr>
            <p:cNvPr id="18" name="Isosceles Triangle 17"/>
            <p:cNvSpPr/>
            <p:nvPr userDrawn="1"/>
          </p:nvSpPr>
          <p:spPr>
            <a:xfrm rot="5400000">
              <a:off x="2191059" y="2084013"/>
              <a:ext cx="6368399" cy="2200371"/>
            </a:xfrm>
            <a:prstGeom prst="triangle">
              <a:avLst>
                <a:gd name="adj" fmla="val 6786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887479" y="0"/>
              <a:ext cx="2387595" cy="63683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3403600" y="143936"/>
            <a:ext cx="6036733" cy="163406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0" y="-2"/>
            <a:ext cx="4511393" cy="6368402"/>
            <a:chOff x="0" y="-2"/>
            <a:chExt cx="4511393" cy="6368402"/>
          </a:xfrm>
        </p:grpSpPr>
        <p:sp>
          <p:nvSpPr>
            <p:cNvPr id="21" name="Rectangle 20"/>
            <p:cNvSpPr/>
            <p:nvPr userDrawn="1"/>
          </p:nvSpPr>
          <p:spPr>
            <a:xfrm>
              <a:off x="1550127" y="1"/>
              <a:ext cx="760895" cy="6368399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0" y="-2"/>
              <a:ext cx="1550127" cy="6141721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Isosceles Triangle 22"/>
            <p:cNvSpPr/>
            <p:nvPr userDrawn="1"/>
          </p:nvSpPr>
          <p:spPr>
            <a:xfrm rot="16200000">
              <a:off x="1184164" y="6002434"/>
              <a:ext cx="475490" cy="256437"/>
            </a:xfrm>
            <a:prstGeom prst="triangle">
              <a:avLst>
                <a:gd name="adj" fmla="val 52713"/>
              </a:avLst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Isosceles Triangle 23"/>
            <p:cNvSpPr/>
            <p:nvPr userDrawn="1"/>
          </p:nvSpPr>
          <p:spPr>
            <a:xfrm rot="5400000">
              <a:off x="227008" y="2084012"/>
              <a:ext cx="6368399" cy="2200371"/>
            </a:xfrm>
            <a:prstGeom prst="triangle">
              <a:avLst>
                <a:gd name="adj" fmla="val 36085"/>
              </a:avLst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628650" y="1464733"/>
            <a:ext cx="2478617" cy="234262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718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6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600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 userDrawn="1"/>
        </p:nvGrpSpPr>
        <p:grpSpPr>
          <a:xfrm>
            <a:off x="1887479" y="-1"/>
            <a:ext cx="4587965" cy="6368400"/>
            <a:chOff x="1887479" y="-1"/>
            <a:chExt cx="4587965" cy="6368400"/>
          </a:xfrm>
          <a:blipFill>
            <a:blip r:embed="rId2"/>
            <a:stretch>
              <a:fillRect/>
            </a:stretch>
          </a:blipFill>
        </p:grpSpPr>
        <p:sp>
          <p:nvSpPr>
            <p:cNvPr id="14" name="Isosceles Triangle 13"/>
            <p:cNvSpPr/>
            <p:nvPr userDrawn="1"/>
          </p:nvSpPr>
          <p:spPr>
            <a:xfrm rot="5400000">
              <a:off x="2191059" y="2084013"/>
              <a:ext cx="6368399" cy="2200371"/>
            </a:xfrm>
            <a:prstGeom prst="triangle">
              <a:avLst>
                <a:gd name="adj" fmla="val 6786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1887479" y="0"/>
              <a:ext cx="2387595" cy="63683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0" y="-2"/>
            <a:ext cx="4511393" cy="6368402"/>
            <a:chOff x="0" y="-2"/>
            <a:chExt cx="4511393" cy="6368402"/>
          </a:xfrm>
        </p:grpSpPr>
        <p:sp>
          <p:nvSpPr>
            <p:cNvPr id="17" name="Rectangle 16"/>
            <p:cNvSpPr/>
            <p:nvPr userDrawn="1"/>
          </p:nvSpPr>
          <p:spPr>
            <a:xfrm>
              <a:off x="1550127" y="1"/>
              <a:ext cx="760895" cy="6368399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-2"/>
              <a:ext cx="1550127" cy="6141721"/>
            </a:xfrm>
            <a:prstGeom prst="rect">
              <a:avLst/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Isosceles Triangle 18"/>
            <p:cNvSpPr/>
            <p:nvPr userDrawn="1"/>
          </p:nvSpPr>
          <p:spPr>
            <a:xfrm rot="16200000">
              <a:off x="1184164" y="6002434"/>
              <a:ext cx="475490" cy="256437"/>
            </a:xfrm>
            <a:prstGeom prst="triangle">
              <a:avLst>
                <a:gd name="adj" fmla="val 52713"/>
              </a:avLst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0" name="Isosceles Triangle 19"/>
            <p:cNvSpPr/>
            <p:nvPr userDrawn="1"/>
          </p:nvSpPr>
          <p:spPr>
            <a:xfrm rot="5400000">
              <a:off x="227008" y="2084012"/>
              <a:ext cx="6368399" cy="2200371"/>
            </a:xfrm>
            <a:prstGeom prst="triangle">
              <a:avLst>
                <a:gd name="adj" fmla="val 36085"/>
              </a:avLst>
            </a:prstGeom>
            <a:solidFill>
              <a:srgbClr val="ED1C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Rectangle 6"/>
          <p:cNvSpPr/>
          <p:nvPr userDrawn="1"/>
        </p:nvSpPr>
        <p:spPr>
          <a:xfrm>
            <a:off x="3403600" y="143936"/>
            <a:ext cx="6036733" cy="163406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842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039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467"/>
            <a:ext cx="7886700" cy="4783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017" y="6441018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Airside Safety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40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809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06037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5191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66335" y="2489203"/>
            <a:ext cx="6112933" cy="176106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96384" y="516635"/>
            <a:ext cx="7772400" cy="1780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000" b="1" dirty="0" smtClean="0">
                <a:solidFill>
                  <a:srgbClr val="5B9BD5">
                    <a:lumMod val="75000"/>
                  </a:srgbClr>
                </a:solidFill>
                <a:latin typeface="Bliss2-Heavy"/>
              </a:rPr>
              <a:t>Thank You For Participating In The </a:t>
            </a:r>
            <a:endParaRPr lang="en-US" sz="4000" b="1" dirty="0">
              <a:solidFill>
                <a:srgbClr val="5B9BD5">
                  <a:lumMod val="75000"/>
                </a:srgbClr>
              </a:solidFill>
              <a:latin typeface="Bliss2-Heavy"/>
            </a:endParaRPr>
          </a:p>
        </p:txBody>
      </p:sp>
    </p:spTree>
    <p:extLst>
      <p:ext uri="{BB962C8B-B14F-4D97-AF65-F5344CB8AC3E}">
        <p14:creationId xmlns:p14="http://schemas.microsoft.com/office/powerpoint/2010/main" val="2249918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189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913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70391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FF00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467"/>
            <a:ext cx="7886700" cy="478366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49017" y="6441018"/>
            <a:ext cx="20574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E7DC854F-F7DF-4E46-BDBF-98EE272AF18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Environmental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8942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815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497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632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52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04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88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66335" y="2489203"/>
            <a:ext cx="6112933" cy="1761064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 userDrawn="1"/>
        </p:nvSpPr>
        <p:spPr>
          <a:xfrm>
            <a:off x="696384" y="516635"/>
            <a:ext cx="7772400" cy="17801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Bliss2-Heavy"/>
                <a:ea typeface="+mj-ea"/>
                <a:cs typeface="+mj-cs"/>
              </a:rPr>
              <a:t>Thank You For Participating In The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Bliss2-Heavy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104325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56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993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E7DC854F-F7DF-4E46-BDBF-98EE272AF18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91400" y="143936"/>
            <a:ext cx="1752600" cy="47413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56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80675"/>
            <a:ext cx="9144000" cy="47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 userDrawn="1"/>
        </p:nvSpPr>
        <p:spPr>
          <a:xfrm>
            <a:off x="0" y="6146510"/>
            <a:ext cx="1305983" cy="477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66672" y="6212117"/>
            <a:ext cx="1310640" cy="5842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148620"/>
            <a:ext cx="13123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628650" y="2481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2" name="Isosceles Triangle 31"/>
          <p:cNvSpPr/>
          <p:nvPr userDrawn="1"/>
        </p:nvSpPr>
        <p:spPr>
          <a:xfrm>
            <a:off x="1087196" y="6160162"/>
            <a:ext cx="450273" cy="2253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1305983" y="6146510"/>
            <a:ext cx="230710" cy="2307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4192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Airside Safety</a:t>
            </a:r>
            <a:endParaRPr lang="en-US" dirty="0"/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529765" y="6377220"/>
            <a:ext cx="761423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947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 userDrawn="1"/>
        </p:nvSpPr>
        <p:spPr>
          <a:xfrm>
            <a:off x="0" y="6380675"/>
            <a:ext cx="9144000" cy="4745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 userDrawn="1"/>
        </p:nvSpPr>
        <p:spPr>
          <a:xfrm>
            <a:off x="0" y="6146510"/>
            <a:ext cx="1305983" cy="47798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6672" y="6212117"/>
            <a:ext cx="1310640" cy="584200"/>
          </a:xfrm>
          <a:prstGeom prst="rect">
            <a:avLst/>
          </a:prstGeom>
          <a:blipFill dpi="0" rotWithShape="1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0" y="6148620"/>
            <a:ext cx="1312333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Placeholder 16"/>
          <p:cNvSpPr>
            <a:spLocks noGrp="1"/>
          </p:cNvSpPr>
          <p:nvPr>
            <p:ph type="title"/>
          </p:nvPr>
        </p:nvSpPr>
        <p:spPr>
          <a:xfrm>
            <a:off x="628650" y="2481793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2" name="Isosceles Triangle 31"/>
          <p:cNvSpPr/>
          <p:nvPr userDrawn="1"/>
        </p:nvSpPr>
        <p:spPr>
          <a:xfrm>
            <a:off x="1087196" y="6160162"/>
            <a:ext cx="450273" cy="225336"/>
          </a:xfrm>
          <a:prstGeom prst="triangl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22" name="Straight Connector 21"/>
          <p:cNvCxnSpPr/>
          <p:nvPr userDrawn="1"/>
        </p:nvCxnSpPr>
        <p:spPr>
          <a:xfrm>
            <a:off x="1529765" y="6377220"/>
            <a:ext cx="761423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>
            <a:off x="1305983" y="6146510"/>
            <a:ext cx="230710" cy="23071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3028950" y="6441928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prstClr val="black"/>
                </a:solidFill>
              </a:rPr>
              <a:t>Airside Safety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328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ight Triangle 1"/>
          <p:cNvSpPr/>
          <p:nvPr/>
        </p:nvSpPr>
        <p:spPr>
          <a:xfrm flipH="1" flipV="1">
            <a:off x="8424000" y="-12659"/>
            <a:ext cx="720000" cy="720000"/>
          </a:xfrm>
          <a:prstGeom prst="rtTriangle">
            <a:avLst/>
          </a:prstGeom>
          <a:solidFill>
            <a:srgbClr val="ED1C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700000">
            <a:off x="8409595" y="49621"/>
            <a:ext cx="98428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0" dirty="0" smtClean="0">
                <a:ln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2018</a:t>
            </a:r>
            <a:endParaRPr lang="en-US" sz="2400" b="1" cap="none" spc="0" dirty="0">
              <a:ln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1464733"/>
            <a:ext cx="3419567" cy="2342623"/>
          </a:xfrm>
        </p:spPr>
        <p:txBody>
          <a:bodyPr/>
          <a:lstStyle/>
          <a:p>
            <a:r>
              <a:rPr lang="en-US" dirty="0" smtClean="0"/>
              <a:t>Environmental Protection at YYC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02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Waste &amp; Recycling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dirty="0"/>
              <a:t>Airports identify and mitigate worker health and safety risks by ensuring good training on how to use, store and work with chemicals</a:t>
            </a:r>
          </a:p>
          <a:p>
            <a:pPr marL="0" indent="0">
              <a:buNone/>
            </a:pPr>
            <a:r>
              <a:rPr lang="en-US" sz="2400" dirty="0"/>
              <a:t>Airports also divert other materials such as bottles, paper, glass, metal &amp; plastics</a:t>
            </a:r>
          </a:p>
          <a:p>
            <a:pPr marL="0" indent="0">
              <a:buNone/>
            </a:pPr>
            <a:r>
              <a:rPr lang="en-US" sz="2400" dirty="0"/>
              <a:t>Examples of waste-reduction projects include:</a:t>
            </a:r>
          </a:p>
          <a:p>
            <a:r>
              <a:rPr lang="en-US" sz="2400" dirty="0"/>
              <a:t>    Organic waste diversion</a:t>
            </a:r>
          </a:p>
          <a:p>
            <a:r>
              <a:rPr lang="en-US" sz="2400" dirty="0"/>
              <a:t>    Construction material reuse and recycling</a:t>
            </a:r>
          </a:p>
          <a:p>
            <a:r>
              <a:rPr lang="en-US" sz="2400" dirty="0"/>
              <a:t>    Materials recycling</a:t>
            </a:r>
          </a:p>
          <a:p>
            <a:r>
              <a:rPr lang="en-US" sz="2400" dirty="0"/>
              <a:t>    Sustainable printing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761" y="3305456"/>
            <a:ext cx="1896020" cy="2304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83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Potable Water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467"/>
            <a:ext cx="4457700" cy="4783666"/>
          </a:xfrm>
        </p:spPr>
        <p:txBody>
          <a:bodyPr/>
          <a:lstStyle/>
          <a:p>
            <a:r>
              <a:rPr lang="en-US" sz="2400" dirty="0"/>
              <a:t>Specific points are tested at airports to monitor for any variances to potable water used by the public and airport staff</a:t>
            </a:r>
          </a:p>
          <a:p>
            <a:r>
              <a:rPr lang="en-US" sz="2400" dirty="0"/>
              <a:t>By monitoring regularly, airports are able to proactively identify any potential issues with potable water and reduce the chance of illness or related problems that would result.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6350" y="1799469"/>
            <a:ext cx="3608614" cy="290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13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Enviromental</a:t>
            </a:r>
            <a:r>
              <a:rPr lang="en-US" dirty="0" smtClean="0"/>
              <a:t> Safety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/>
              <a:t>REMINDER:  General Safety Reporting Methods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prstClr val="black"/>
                </a:solidFill>
              </a:rPr>
              <a:t>Environmental </a:t>
            </a:r>
            <a:r>
              <a:rPr lang="en-US" dirty="0" smtClean="0">
                <a:solidFill>
                  <a:prstClr val="black"/>
                </a:solidFill>
              </a:rPr>
              <a:t>Safety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8650" y="2331472"/>
            <a:ext cx="6297827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/>
              </a:rPr>
              <a:t>Airport Emergencies:  </a:t>
            </a:r>
          </a:p>
          <a:p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/>
              </a:rPr>
              <a:t>911 and then 403-735-(1300)</a:t>
            </a:r>
          </a:p>
          <a:p>
            <a:endParaRPr lang="en-US" sz="2800" b="1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 Light" panose="020F0302020204030204"/>
            </a:endParaRPr>
          </a:p>
          <a:p>
            <a:r>
              <a:rPr lang="en-US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/>
              </a:rPr>
              <a:t>Airport Non-Emergencies:  </a:t>
            </a:r>
          </a:p>
          <a:p>
            <a:r>
              <a:rPr lang="en-US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/>
              </a:rPr>
              <a:t>YYC’s Integrated Operations Centre (IOC)</a:t>
            </a:r>
          </a:p>
          <a:p>
            <a:r>
              <a:rPr lang="en-US" sz="2800" b="1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 Light" panose="020F0302020204030204"/>
              </a:rPr>
              <a:t>403-735-(1300)</a:t>
            </a:r>
          </a:p>
        </p:txBody>
      </p:sp>
    </p:spTree>
    <p:extLst>
      <p:ext uri="{BB962C8B-B14F-4D97-AF65-F5344CB8AC3E}">
        <p14:creationId xmlns:p14="http://schemas.microsoft.com/office/powerpoint/2010/main" val="4096777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5634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Canada’s airports are committed to being leaders in environmental </a:t>
            </a:r>
            <a:r>
              <a:rPr lang="en-US" sz="2400" dirty="0" smtClean="0"/>
              <a:t>protection;</a:t>
            </a:r>
          </a:p>
          <a:p>
            <a:r>
              <a:rPr lang="en-US" sz="2400" dirty="0" smtClean="0"/>
              <a:t>Within </a:t>
            </a:r>
            <a:r>
              <a:rPr lang="en-US" sz="2400" dirty="0"/>
              <a:t>their operations, </a:t>
            </a:r>
            <a:r>
              <a:rPr lang="en-US" sz="2400" dirty="0" smtClean="0"/>
              <a:t>we minimize </a:t>
            </a:r>
            <a:r>
              <a:rPr lang="en-US" sz="2400" dirty="0"/>
              <a:t>the impact on the environment by implementing </a:t>
            </a:r>
            <a:r>
              <a:rPr lang="en-US" sz="2400" dirty="0" smtClean="0"/>
              <a:t>processes </a:t>
            </a:r>
            <a:r>
              <a:rPr lang="en-US" sz="2400" dirty="0"/>
              <a:t>&amp; investing in equipment &amp; </a:t>
            </a:r>
            <a:r>
              <a:rPr lang="en-US" sz="2400" dirty="0" smtClean="0"/>
              <a:t>technology;</a:t>
            </a:r>
            <a:endParaRPr lang="en-US" sz="2400" dirty="0"/>
          </a:p>
          <a:p>
            <a:r>
              <a:rPr lang="en-US" sz="2400" dirty="0"/>
              <a:t>Airports are regulated by TC &amp; governed by a number of </a:t>
            </a:r>
            <a:r>
              <a:rPr lang="en-US" sz="2400" dirty="0" smtClean="0"/>
              <a:t>federal, provincial and municipal laws to </a:t>
            </a:r>
            <a:r>
              <a:rPr lang="en-US" sz="2400" dirty="0"/>
              <a:t>ensure airports are safe &amp; efficient while protecting the </a:t>
            </a:r>
            <a:r>
              <a:rPr lang="en-US" sz="2400" dirty="0" smtClean="0"/>
              <a:t>environment;</a:t>
            </a:r>
            <a:endParaRPr lang="en-US" sz="2400" dirty="0"/>
          </a:p>
          <a:p>
            <a:r>
              <a:rPr lang="en-US" sz="2400" dirty="0" smtClean="0"/>
              <a:t>Protecting </a:t>
            </a:r>
            <a:r>
              <a:rPr lang="en-US" sz="2400" dirty="0"/>
              <a:t>q</a:t>
            </a:r>
            <a:r>
              <a:rPr lang="en-US" sz="2400" dirty="0" smtClean="0"/>
              <a:t>uality </a:t>
            </a:r>
            <a:r>
              <a:rPr lang="en-US" sz="2400" dirty="0"/>
              <a:t>of air, water and land </a:t>
            </a:r>
            <a:r>
              <a:rPr lang="en-US" sz="2400" dirty="0" smtClean="0"/>
              <a:t>is the core objective of environmental programs at YYC.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208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 Goals at YYC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177800" y="1723596"/>
            <a:ext cx="8877300" cy="3712004"/>
          </a:xfrm>
          <a:prstGeom prst="roundRect">
            <a:avLst>
              <a:gd name="adj" fmla="val 879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293662" y="1837896"/>
            <a:ext cx="8587940" cy="3478557"/>
            <a:chOff x="1524000" y="2962461"/>
            <a:chExt cx="21440775" cy="868461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24000" y="3298850"/>
              <a:ext cx="7600950" cy="2686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0699" y="6183127"/>
              <a:ext cx="10820400" cy="256222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1200" y="9152999"/>
              <a:ext cx="7820025" cy="16097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430249" y="2962461"/>
              <a:ext cx="9515475" cy="1971675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677900" y="5346309"/>
              <a:ext cx="9020175" cy="158115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677900" y="7751804"/>
              <a:ext cx="7924800" cy="155257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677900" y="9865902"/>
              <a:ext cx="9286875" cy="17811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79517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Construction Installation Permits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10893"/>
            <a:ext cx="7886700" cy="4566179"/>
          </a:xfrm>
        </p:spPr>
        <p:txBody>
          <a:bodyPr/>
          <a:lstStyle/>
          <a:p>
            <a:r>
              <a:rPr lang="en-US" dirty="0"/>
              <a:t>Environmental management is integrated into planning, design, construction &amp; operation of all new </a:t>
            </a:r>
            <a:r>
              <a:rPr lang="en-US" dirty="0" smtClean="0"/>
              <a:t>infrastructure;</a:t>
            </a:r>
          </a:p>
          <a:p>
            <a:r>
              <a:rPr lang="en-US" dirty="0" smtClean="0"/>
              <a:t>Construction and development is required to follow environmental practices related to:</a:t>
            </a:r>
          </a:p>
          <a:p>
            <a:pPr lvl="1"/>
            <a:r>
              <a:rPr lang="en-US" dirty="0" smtClean="0"/>
              <a:t>Erosion reduction;</a:t>
            </a:r>
          </a:p>
          <a:p>
            <a:pPr lvl="1"/>
            <a:r>
              <a:rPr lang="en-US" dirty="0" smtClean="0"/>
              <a:t>Habitat and wildlife protection;</a:t>
            </a:r>
          </a:p>
          <a:p>
            <a:pPr lvl="1"/>
            <a:r>
              <a:rPr lang="en-US" dirty="0" smtClean="0"/>
              <a:t>Air emissions and dust reduction;</a:t>
            </a:r>
          </a:p>
          <a:p>
            <a:pPr lvl="1"/>
            <a:r>
              <a:rPr lang="en-US" dirty="0" smtClean="0"/>
              <a:t>Stormwater collection and treatment;</a:t>
            </a:r>
          </a:p>
          <a:p>
            <a:pPr lvl="1"/>
            <a:r>
              <a:rPr lang="en-US" dirty="0" smtClean="0"/>
              <a:t>Spill preparedness; and </a:t>
            </a:r>
          </a:p>
          <a:p>
            <a:pPr lvl="1"/>
            <a:r>
              <a:rPr lang="en-US" dirty="0" smtClean="0"/>
              <a:t>Safe management/disposal of waste.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5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Spill </a:t>
            </a:r>
            <a:r>
              <a:rPr lang="en-US" dirty="0" smtClean="0"/>
              <a:t>Response and Reporting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1" y="1278467"/>
            <a:ext cx="3684512" cy="4783666"/>
          </a:xfrm>
        </p:spPr>
        <p:txBody>
          <a:bodyPr/>
          <a:lstStyle/>
          <a:p>
            <a:r>
              <a:rPr lang="en-US" sz="2400" dirty="0" smtClean="0"/>
              <a:t>Spills </a:t>
            </a:r>
            <a:r>
              <a:rPr lang="en-US" sz="2400" dirty="0"/>
              <a:t>involving fuel or hazardous substances can affect surface water, soil and </a:t>
            </a:r>
            <a:r>
              <a:rPr lang="en-US" sz="2400" dirty="0" smtClean="0"/>
              <a:t>groundwater;</a:t>
            </a:r>
            <a:endParaRPr lang="en-US" sz="2400" dirty="0"/>
          </a:p>
          <a:p>
            <a:r>
              <a:rPr lang="en-US" sz="2400" dirty="0"/>
              <a:t>They can also cause fires or explosions, and be harmful to human </a:t>
            </a:r>
            <a:r>
              <a:rPr lang="en-US" sz="2400" dirty="0" smtClean="0"/>
              <a:t>health;</a:t>
            </a:r>
            <a:endParaRPr lang="en-US" sz="2400" dirty="0"/>
          </a:p>
          <a:p>
            <a:r>
              <a:rPr lang="en-US" sz="2400" dirty="0" smtClean="0"/>
              <a:t>YYC has a spill response and reporting policy and SOP;</a:t>
            </a:r>
          </a:p>
          <a:p>
            <a:r>
              <a:rPr lang="en-US" sz="2400" dirty="0" smtClean="0"/>
              <a:t>The spiller takes responsibility for cleanup. 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0948" y="1763776"/>
            <a:ext cx="3303230" cy="247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58691" y="2944258"/>
            <a:ext cx="3303229" cy="2477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7537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Glycol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467"/>
            <a:ext cx="8267700" cy="4783666"/>
          </a:xfrm>
        </p:spPr>
        <p:txBody>
          <a:bodyPr/>
          <a:lstStyle/>
          <a:p>
            <a:r>
              <a:rPr lang="en-US" sz="2000" dirty="0" smtClean="0"/>
              <a:t>YYC uses 5-7 million L of Glycol per year and 24% is recovered and recycled;</a:t>
            </a:r>
          </a:p>
          <a:p>
            <a:r>
              <a:rPr lang="en-US" sz="2000" dirty="0" smtClean="0"/>
              <a:t>Glycol is the single biggest regulated stormwater constituent generated at YYC;</a:t>
            </a:r>
          </a:p>
          <a:p>
            <a:r>
              <a:rPr lang="en-US" sz="2000" dirty="0" smtClean="0"/>
              <a:t>Despite industry-leading efforts for recycling and recovery, safe disposal of glycol costs YYC $300,000 to $600,000 per year in bylaw charges to the City of Calgary.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931" y="3359198"/>
            <a:ext cx="6062138" cy="246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7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Habitat Management &amp; Wildlife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83217"/>
            <a:ext cx="4762500" cy="4783666"/>
          </a:xfrm>
        </p:spPr>
        <p:txBody>
          <a:bodyPr/>
          <a:lstStyle/>
          <a:p>
            <a:r>
              <a:rPr lang="en-US" sz="2400" dirty="0" smtClean="0"/>
              <a:t>Airport </a:t>
            </a:r>
            <a:r>
              <a:rPr lang="en-US" sz="2400" dirty="0"/>
              <a:t>lands are managed to discourage or prevent specific wildlife from potentially coming into contact with </a:t>
            </a:r>
            <a:r>
              <a:rPr lang="en-US" sz="2400" dirty="0" smtClean="0"/>
              <a:t>aircraft.</a:t>
            </a:r>
            <a:endParaRPr lang="en-US" sz="2400" dirty="0"/>
          </a:p>
          <a:p>
            <a:r>
              <a:rPr lang="en-US" sz="2400" dirty="0"/>
              <a:t>Although birds are a primary concern, all mammals are encompassed in the </a:t>
            </a:r>
            <a:r>
              <a:rPr lang="en-US" sz="2400" dirty="0" smtClean="0"/>
              <a:t>program.</a:t>
            </a:r>
          </a:p>
          <a:p>
            <a:r>
              <a:rPr lang="en-US" sz="2400" dirty="0" smtClean="0"/>
              <a:t>There are anywhere from 5 to 50 wildlife strikes per year. </a:t>
            </a:r>
          </a:p>
          <a:p>
            <a:r>
              <a:rPr lang="en-US" sz="2400" dirty="0" smtClean="0"/>
              <a:t>YYC implements ongoing monitoring and wildlife control to reduce the risk to aircraft and species in our local ecosystem.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6" name="Content Placeholder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150" y="1185211"/>
            <a:ext cx="3249450" cy="238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21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Habitat Management &amp; Wildlife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467"/>
            <a:ext cx="4556819" cy="4783666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YYC </a:t>
            </a:r>
            <a:r>
              <a:rPr lang="en-US" sz="2400" dirty="0"/>
              <a:t>discourage birds from feeding in high-risk zones using various non-lethal techniques, such as:</a:t>
            </a:r>
          </a:p>
          <a:p>
            <a:r>
              <a:rPr lang="en-US" sz="2400" dirty="0"/>
              <a:t>Draining airside fields to prevent flooding and to discourage waterfowl and gulls from frequenting the </a:t>
            </a:r>
            <a:r>
              <a:rPr lang="en-US" sz="2400" dirty="0" smtClean="0"/>
              <a:t>area;</a:t>
            </a:r>
            <a:endParaRPr lang="en-US" sz="2400" dirty="0"/>
          </a:p>
          <a:p>
            <a:r>
              <a:rPr lang="en-US" sz="2400" dirty="0" smtClean="0"/>
              <a:t>Pyrotechnics and bird cannons to </a:t>
            </a:r>
            <a:r>
              <a:rPr lang="en-US" sz="2400" dirty="0"/>
              <a:t>scare or disperse </a:t>
            </a:r>
            <a:r>
              <a:rPr lang="en-US" sz="2400" dirty="0" smtClean="0"/>
              <a:t>wildlife;</a:t>
            </a:r>
            <a:endParaRPr lang="en-US" sz="2400" dirty="0"/>
          </a:p>
          <a:p>
            <a:r>
              <a:rPr lang="en-US" sz="2400" dirty="0"/>
              <a:t>Trap and transport raptors away from </a:t>
            </a:r>
            <a:r>
              <a:rPr lang="en-US" sz="2400" dirty="0" smtClean="0"/>
              <a:t>airfields; and </a:t>
            </a:r>
            <a:endParaRPr lang="en-US" sz="2400" dirty="0"/>
          </a:p>
          <a:p>
            <a:r>
              <a:rPr lang="en-US" sz="2400" dirty="0" smtClean="0"/>
              <a:t>Visual deterrents.</a:t>
            </a:r>
            <a:endParaRPr 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6" name="Content Placeholder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7160" y="1318998"/>
            <a:ext cx="3266549" cy="43513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7160" y="5670335"/>
            <a:ext cx="32665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</a:rPr>
              <a:t>Bird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canons </a:t>
            </a:r>
          </a:p>
        </p:txBody>
      </p:sp>
    </p:spTree>
    <p:extLst>
      <p:ext uri="{BB962C8B-B14F-4D97-AF65-F5344CB8AC3E}">
        <p14:creationId xmlns:p14="http://schemas.microsoft.com/office/powerpoint/2010/main" val="33078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Quality &amp; Emissions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Airports implement actions to reduce emissions from airports or stakeholders</a:t>
            </a:r>
          </a:p>
          <a:p>
            <a:pPr marL="0" indent="0">
              <a:buNone/>
            </a:pPr>
            <a:r>
              <a:rPr lang="en-US" sz="2000" dirty="0"/>
              <a:t>Examples of actions include: </a:t>
            </a:r>
          </a:p>
          <a:p>
            <a:r>
              <a:rPr lang="en-US" sz="2000" dirty="0"/>
              <a:t>LED lighting</a:t>
            </a:r>
          </a:p>
          <a:p>
            <a:r>
              <a:rPr lang="en-US" sz="2000" dirty="0"/>
              <a:t>Installation of pre-conditioned air (PCA) and ground power units (GPU) at bridges, which minimize use of fossil fuel equipment</a:t>
            </a:r>
          </a:p>
          <a:p>
            <a:r>
              <a:rPr lang="en-US" sz="2000" dirty="0"/>
              <a:t>Restrictions on use of fossil fuel equipment in baggage rooms</a:t>
            </a:r>
          </a:p>
          <a:p>
            <a:r>
              <a:rPr lang="en-US" sz="2000" dirty="0"/>
              <a:t>Electric vehicles</a:t>
            </a:r>
          </a:p>
          <a:p>
            <a:r>
              <a:rPr lang="en-US" sz="2000" dirty="0"/>
              <a:t>Work with municipalities to improve ground transportation</a:t>
            </a:r>
          </a:p>
          <a:p>
            <a:r>
              <a:rPr lang="en-US" sz="2000" dirty="0"/>
              <a:t>Greening of taxi fleets</a:t>
            </a:r>
          </a:p>
          <a:p>
            <a:r>
              <a:rPr lang="en-US" sz="2000" dirty="0"/>
              <a:t>Electric Vehicle Charging Stations</a:t>
            </a:r>
          </a:p>
          <a:p>
            <a:r>
              <a:rPr lang="en-US" sz="2000" dirty="0"/>
              <a:t>Idle-free programs</a:t>
            </a:r>
          </a:p>
          <a:p>
            <a:r>
              <a:rPr lang="en-US" sz="2000" dirty="0"/>
              <a:t>Use of biofuel</a:t>
            </a:r>
          </a:p>
          <a:p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C854F-F7DF-4E46-BDBF-98EE272AF18A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Environmental Safety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651" y="4573158"/>
            <a:ext cx="2127885" cy="171323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872" y="3266089"/>
            <a:ext cx="1551214" cy="2550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3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W2018_2" id="{E20A7599-1868-419F-8CDF-3C88D57A0E4F}" vid="{F172351C-890E-44AC-A677-5C83BFF9A2EB}"/>
    </a:ext>
  </a:extLst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ASW2018_Airside_Safety_Generic_Updated2" id="{F2E97E34-B89A-4151-8743-6D5A04AC2853}" vid="{6ADC38A5-2826-4CB1-B0FB-095ED58EF7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CASW2018_2</Template>
  <TotalTime>212</TotalTime>
  <Words>652</Words>
  <Application>Microsoft Office PowerPoint</Application>
  <PresentationFormat>On-screen Show (4:3)</PresentationFormat>
  <Paragraphs>92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Bliss2-Heavy</vt:lpstr>
      <vt:lpstr>Calibri</vt:lpstr>
      <vt:lpstr>Calibri Light</vt:lpstr>
      <vt:lpstr>1_Custom Design</vt:lpstr>
      <vt:lpstr>2_Custom Design</vt:lpstr>
      <vt:lpstr>Environmental Protection at YYC</vt:lpstr>
      <vt:lpstr>Introduction</vt:lpstr>
      <vt:lpstr>Environmental Goals at YYC</vt:lpstr>
      <vt:lpstr>Construction Installation Permits</vt:lpstr>
      <vt:lpstr>Spill Response and Reporting</vt:lpstr>
      <vt:lpstr>Glycol Management</vt:lpstr>
      <vt:lpstr>Habitat Management &amp; Wildlife</vt:lpstr>
      <vt:lpstr>Habitat Management &amp; Wildlife</vt:lpstr>
      <vt:lpstr>Air Quality &amp; Emissions</vt:lpstr>
      <vt:lpstr>Waste &amp; Recycling</vt:lpstr>
      <vt:lpstr>Potable Water Testing</vt:lpstr>
      <vt:lpstr>Enviromental Safety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Gavin Tan</dc:creator>
  <cp:lastModifiedBy>Dale Flette</cp:lastModifiedBy>
  <cp:revision>12</cp:revision>
  <dcterms:created xsi:type="dcterms:W3CDTF">2018-06-11T16:46:24Z</dcterms:created>
  <dcterms:modified xsi:type="dcterms:W3CDTF">2018-09-14T01:20:44Z</dcterms:modified>
</cp:coreProperties>
</file>